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3"/>
  </p:notesMasterIdLst>
  <p:handoutMasterIdLst>
    <p:handoutMasterId r:id="rId24"/>
  </p:handoutMasterIdLst>
  <p:sldIdLst>
    <p:sldId id="268" r:id="rId10"/>
    <p:sldId id="269" r:id="rId11"/>
    <p:sldId id="272" r:id="rId12"/>
    <p:sldId id="274" r:id="rId13"/>
    <p:sldId id="265" r:id="rId14"/>
    <p:sldId id="273" r:id="rId15"/>
    <p:sldId id="280" r:id="rId16"/>
    <p:sldId id="275" r:id="rId17"/>
    <p:sldId id="276" r:id="rId18"/>
    <p:sldId id="277" r:id="rId19"/>
    <p:sldId id="278" r:id="rId20"/>
    <p:sldId id="279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30838"/>
    <a:srgbClr val="FFFFFF"/>
    <a:srgbClr val="9F0732"/>
    <a:srgbClr val="B0B1B4"/>
    <a:srgbClr val="8A002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8769" autoAdjust="0"/>
  </p:normalViewPr>
  <p:slideViewPr>
    <p:cSldViewPr snapToGrid="0">
      <p:cViewPr>
        <p:scale>
          <a:sx n="66" d="100"/>
          <a:sy n="66" d="100"/>
        </p:scale>
        <p:origin x="-3096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pPr/>
              <a:t>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pPr/>
              <a:t>5/10/2015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baseline="0" dirty="0" smtClean="0">
                <a:effectLst/>
                <a:latin typeface="+mn-lt"/>
              </a:rPr>
              <a:t>==================Process Input===============================</a:t>
            </a:r>
            <a:endParaRPr lang="en-US" altLang="zh-CN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readOperand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()</a:t>
            </a:r>
            <a:r>
              <a:rPr lang="en-US" altLang="zh-CN" sz="1200" b="1" dirty="0" smtClean="0">
                <a:effectLst/>
                <a:latin typeface="+mn-lt"/>
              </a:rPr>
              <a:t>:</a:t>
            </a:r>
            <a:r>
              <a:rPr lang="en-US" altLang="zh-CN" sz="1200" b="0" baseline="0" dirty="0" smtClean="0">
                <a:effectLst/>
                <a:latin typeface="+mn-lt"/>
              </a:rPr>
              <a:t>  6 lines of 6 operands + Where clause. </a:t>
            </a:r>
            <a:r>
              <a:rPr lang="en-US" altLang="zh-CN" sz="12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</a:t>
            </a:r>
            <a:r>
              <a:rPr lang="en-US" altLang="zh-CN" sz="1200" b="1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Lingzhi</a:t>
            </a:r>
            <a:r>
              <a:rPr lang="en-US" altLang="zh-CN" sz="12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Yuan</a:t>
            </a:r>
            <a:endParaRPr lang="en-US" altLang="zh-CN" sz="1200" b="0" baseline="0" dirty="0" smtClean="0"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operandProcess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():</a:t>
            </a:r>
            <a:r>
              <a:rPr lang="en-US" altLang="zh-CN" sz="1200" b="0" baseline="0" dirty="0" smtClean="0">
                <a:effectLst/>
                <a:latin typeface="+mn-lt"/>
              </a:rPr>
              <a:t>  use vectors to store each individual items of operands in a easy-to-operate way.</a:t>
            </a:r>
            <a:r>
              <a:rPr lang="en-US" altLang="zh-CN" sz="1200" b="1" baseline="0" dirty="0" smtClean="0">
                <a:effectLst/>
                <a:latin typeface="+mn-lt"/>
              </a:rPr>
              <a:t> @</a:t>
            </a:r>
            <a:r>
              <a:rPr lang="en-US" altLang="zh-CN" sz="1200" b="1" baseline="0" dirty="0" err="1" smtClean="0">
                <a:effectLst/>
                <a:latin typeface="+mn-lt"/>
              </a:rPr>
              <a:t>Yanjun</a:t>
            </a:r>
            <a:r>
              <a:rPr lang="en-US" altLang="zh-CN" sz="1200" b="1" baseline="0" dirty="0" smtClean="0">
                <a:effectLst/>
                <a:latin typeface="+mn-lt"/>
              </a:rPr>
              <a:t> Wu</a:t>
            </a:r>
            <a:endParaRPr lang="en-US" altLang="zh-CN" sz="1200" b="0" baseline="0" dirty="0" smtClean="0"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WriteMFS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</a:t>
            </a:r>
            <a:r>
              <a:rPr lang="en-US" altLang="zh-CN" sz="1200" b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store grouping attributes and aggregate functions into MFS,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empty table, not initialized.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@Zhe Xu</a:t>
            </a:r>
            <a:endParaRPr lang="zh-CN" altLang="en-US" sz="1200" b="1" dirty="0" smtClean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baseline="0" dirty="0" smtClean="0">
                <a:effectLst/>
                <a:latin typeface="+mn-lt"/>
              </a:rPr>
              <a:t>==================Information Schema===========================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extractTableInfo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baseline="0" dirty="0" smtClean="0">
                <a:effectLst/>
                <a:latin typeface="+mn-lt"/>
              </a:rPr>
              <a:t>get columns and table information from the user inputted EMF SQL.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@Gong Cheng</a:t>
            </a:r>
            <a:endParaRPr lang="en-US" altLang="zh-CN" sz="1200" b="0" baseline="0" dirty="0" smtClean="0"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checkTable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baseline="0" dirty="0" smtClean="0">
                <a:effectLst/>
                <a:latin typeface="+mn-lt"/>
              </a:rPr>
              <a:t>check if table and relative columns exist in database, if not throw error message.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@Gong Cheng</a:t>
            </a:r>
            <a:endParaRPr lang="en-US" altLang="zh-CN" sz="1200" b="0" baseline="0" dirty="0" smtClean="0"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baseline="0" dirty="0" smtClean="0">
                <a:effectLst/>
                <a:latin typeface="+mn-lt"/>
              </a:rPr>
              <a:t>==================Build </a:t>
            </a:r>
            <a:r>
              <a:rPr lang="en-US" altLang="zh-CN" sz="1200" b="0" baseline="0" dirty="0" err="1" smtClean="0">
                <a:effectLst/>
                <a:latin typeface="+mn-lt"/>
              </a:rPr>
              <a:t>MFStruct</a:t>
            </a:r>
            <a:r>
              <a:rPr lang="en-US" altLang="zh-CN" sz="1200" b="0" baseline="0" dirty="0" smtClean="0">
                <a:effectLst/>
                <a:latin typeface="+mn-lt"/>
              </a:rPr>
              <a:t>==============================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setHashPara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decide</a:t>
            </a:r>
            <a:r>
              <a:rPr lang="en-US" altLang="zh-CN" sz="1200" b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which grouping attributes to use as Hash Parameter. </a:t>
            </a:r>
            <a:r>
              <a:rPr lang="en-US" altLang="zh-CN" sz="12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</a:t>
            </a:r>
            <a:r>
              <a:rPr lang="en-US" altLang="zh-CN" sz="1200" b="1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Lingzhi</a:t>
            </a:r>
            <a:r>
              <a:rPr lang="en-US" altLang="zh-CN" sz="12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Yuan</a:t>
            </a:r>
            <a:endParaRPr lang="en-US" altLang="zh-CN" sz="1200" b="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writeHashFunc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generate a function</a:t>
            </a:r>
            <a:r>
              <a:rPr lang="en-US" altLang="zh-CN" sz="1200" b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in the produced </a:t>
            </a:r>
            <a:r>
              <a:rPr lang="en-US" altLang="zh-CN" sz="1200" b="0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pgc</a:t>
            </a:r>
            <a:r>
              <a:rPr lang="en-US" altLang="zh-CN" sz="1200" b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file for transforming the Hash Parameter to Hash Key with a specific hash </a:t>
            </a:r>
            <a:r>
              <a:rPr lang="en-US" altLang="zh-CN" sz="1200" b="0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funcation</a:t>
            </a:r>
            <a:r>
              <a:rPr lang="en-US" altLang="zh-CN" sz="1200" b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 </a:t>
            </a:r>
            <a:r>
              <a:rPr lang="en-US" altLang="zh-CN" sz="12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</a:t>
            </a:r>
            <a:r>
              <a:rPr lang="en-US" altLang="zh-CN" sz="1200" b="1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Lingzhi</a:t>
            </a:r>
            <a:r>
              <a:rPr lang="en-US" altLang="zh-CN" sz="12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Yuan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writeGroupingAttr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fetch data row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by row from database and insert the grouping attributes into </a:t>
            </a:r>
            <a:r>
              <a:rPr lang="en-US" altLang="zh-CN" sz="1200" b="0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initialize value of aggregate functions to zero.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@Zhe Xu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setPrior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walk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through Aggregate Function Vector, and store the scan order in a 2-D vector.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@Zhe Xu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writeCompleteTable()</a:t>
            </a:r>
            <a:r>
              <a:rPr lang="en-US" altLang="zh-CN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 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With priority scan order, scan the database based on aggregate/MF(1:1)/EMF(1:n), and update the </a:t>
            </a:r>
            <a:r>
              <a:rPr lang="en-US" altLang="zh-CN" sz="1200" b="0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accordingly.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@Gong Cheng</a:t>
            </a:r>
            <a:endParaRPr lang="zh-CN" alt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baseline="0" dirty="0" smtClean="0">
                <a:effectLst/>
                <a:latin typeface="+mn-lt"/>
              </a:rPr>
              <a:t>==================Process Output==============================</a:t>
            </a:r>
            <a:endParaRPr lang="en-US" altLang="zh-CN" sz="1200" b="1" baseline="0" dirty="0" smtClean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writeOutput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Output from stored in </a:t>
            </a:r>
            <a:r>
              <a:rPr lang="en-US" altLang="zh-CN" sz="1200" b="0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with having conditions. 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</a:t>
            </a: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Yanjun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Wu</a:t>
            </a:r>
            <a:endParaRPr lang="en-US" altLang="zh-CN" sz="1200" b="1" baseline="0" dirty="0" smtClean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convertExp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 the such that predicates variable with prefix of either </a:t>
            </a:r>
            <a:r>
              <a:rPr lang="en-US" altLang="zh-CN" sz="1200" b="0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or the table name from database 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@Gong Cheng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convertAggregates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 the aggregate function with prefix of either </a:t>
            </a:r>
            <a:r>
              <a:rPr lang="en-US" altLang="zh-CN" sz="1200" b="0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or the table name from database 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</a:t>
            </a: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Yanjun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writeQsortCmp</a:t>
            </a:r>
            <a:r>
              <a:rPr lang="en-US" altLang="zh-CN" sz="12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</a:t>
            </a:r>
            <a:r>
              <a:rPr lang="en-US" altLang="zh-CN" sz="1200" b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Sort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altLang="zh-CN" sz="1200" b="0" baseline="0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altLang="zh-CN" sz="1200" b="0" baseline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before display </a:t>
            </a:r>
            <a:r>
              <a:rPr lang="en-US" altLang="zh-CN" sz="1200" b="0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for easy comparison. </a:t>
            </a:r>
            <a:r>
              <a:rPr lang="en-US" altLang="zh-CN" sz="1200" b="1" baseline="0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@Zhe Xu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 smtClean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88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1584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696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068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379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Insert Text Here</a:t>
            </a:r>
          </a:p>
          <a:p>
            <a:pPr lvl="2"/>
            <a:r>
              <a:rPr lang="en-US" dirty="0" smtClean="0"/>
              <a:t>Insert Text Here</a:t>
            </a:r>
          </a:p>
          <a:p>
            <a:pPr lvl="3"/>
            <a:r>
              <a:rPr lang="en-US" dirty="0" smtClean="0"/>
              <a:t>Insert Text Here</a:t>
            </a:r>
          </a:p>
          <a:p>
            <a:pPr lvl="4"/>
            <a:r>
              <a:rPr lang="en-US" sz="1000" dirty="0" smtClean="0"/>
              <a:t>Insert Text Here</a:t>
            </a:r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82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632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38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082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33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51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60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277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967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25312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787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8443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759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25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pic>
        <p:nvPicPr>
          <p:cNvPr id="10" name="PPT_Template_Footer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6655"/>
            <a:ext cx="9144000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0543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48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216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3275"/>
          <a:stretch/>
        </p:blipFill>
        <p:spPr>
          <a:xfrm>
            <a:off x="2800905" y="224161"/>
            <a:ext cx="3542190" cy="15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Subhead Line 1</a:t>
            </a:r>
            <a:br>
              <a:rPr lang="en-US" sz="2400" dirty="0" smtClean="0"/>
            </a:br>
            <a:r>
              <a:rPr lang="en-US" sz="2400" dirty="0" smtClean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xmlns="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5776233" cy="2010230"/>
          </a:xfrm>
        </p:spPr>
        <p:txBody>
          <a:bodyPr/>
          <a:lstStyle/>
          <a:p>
            <a:pPr algn="ctr"/>
            <a:r>
              <a:rPr lang="en-US" altLang="zh-CN" sz="3000" b="0" dirty="0"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Database Management Systems </a:t>
            </a:r>
            <a:r>
              <a:rPr lang="en-US" altLang="zh-CN" sz="3000" b="0" dirty="0" smtClean="0"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II</a:t>
            </a:r>
          </a:p>
          <a:p>
            <a:pPr algn="ctr"/>
            <a:r>
              <a:rPr lang="en-US" altLang="zh-CN" b="0" dirty="0" smtClean="0"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Final Project Presentation</a:t>
            </a:r>
            <a:endParaRPr lang="en-US" altLang="zh-CN" sz="1800" b="0" dirty="0">
              <a:latin typeface="Cambria" panose="020405030504060302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3824" y="4419600"/>
            <a:ext cx="5784169" cy="1493091"/>
          </a:xfrm>
        </p:spPr>
        <p:txBody>
          <a:bodyPr/>
          <a:lstStyle/>
          <a:p>
            <a:r>
              <a:rPr lang="en-US" dirty="0" smtClean="0"/>
              <a:t>Gong </a:t>
            </a:r>
            <a:r>
              <a:rPr lang="en-US" dirty="0"/>
              <a:t>Cheng (10390440)</a:t>
            </a:r>
          </a:p>
          <a:p>
            <a:r>
              <a:rPr lang="en-US" dirty="0" err="1" smtClean="0"/>
              <a:t>Lingzhi</a:t>
            </a:r>
            <a:r>
              <a:rPr lang="en-US" dirty="0" smtClean="0"/>
              <a:t> </a:t>
            </a:r>
            <a:r>
              <a:rPr lang="en-US" dirty="0"/>
              <a:t>Yuan (10391683)</a:t>
            </a:r>
          </a:p>
          <a:p>
            <a:r>
              <a:rPr lang="en-US" dirty="0" err="1" smtClean="0"/>
              <a:t>Yanjun</a:t>
            </a:r>
            <a:r>
              <a:rPr lang="en-US" dirty="0" smtClean="0"/>
              <a:t> </a:t>
            </a:r>
            <a:r>
              <a:rPr lang="en-US" dirty="0"/>
              <a:t>Wu (10392467)</a:t>
            </a:r>
          </a:p>
          <a:p>
            <a:r>
              <a:rPr lang="en-US" dirty="0" smtClean="0"/>
              <a:t>Zhe Xu (10393213)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3512456"/>
            <a:ext cx="5776232" cy="1014719"/>
          </a:xfrm>
        </p:spPr>
        <p:txBody>
          <a:bodyPr/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2015 Spring CS -562-B</a:t>
            </a:r>
          </a:p>
          <a:p>
            <a:r>
              <a:rPr lang="en-US" altLang="zh-CN" sz="2000" dirty="0"/>
              <a:t>Group: SDE (Stevens </a:t>
            </a:r>
            <a:r>
              <a:rPr lang="en-US" altLang="zh-CN" sz="2000" dirty="0" err="1"/>
              <a:t>Dota</a:t>
            </a:r>
            <a:r>
              <a:rPr lang="en-US" altLang="zh-CN" sz="2000" dirty="0"/>
              <a:t> Elites)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879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 smtClean="0"/>
              <a:t>Demo</a:t>
            </a:r>
            <a:r>
              <a:rPr lang="fr-FR" altLang="zh-CN" dirty="0" smtClean="0"/>
              <a:t>: </a:t>
            </a:r>
            <a:r>
              <a:rPr lang="fr-FR" altLang="zh-CN" b="0" dirty="0" smtClean="0"/>
              <a:t>Gong Cheng</a:t>
            </a:r>
            <a:endParaRPr lang="fr-FR" altLang="zh-CN" b="0" dirty="0"/>
          </a:p>
        </p:txBody>
      </p:sp>
      <p:sp>
        <p:nvSpPr>
          <p:cNvPr id="3" name="矩形 2"/>
          <p:cNvSpPr/>
          <p:nvPr/>
        </p:nvSpPr>
        <p:spPr>
          <a:xfrm>
            <a:off x="227012" y="995082"/>
            <a:ext cx="830738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extractTableInfo</a:t>
            </a:r>
            <a:r>
              <a:rPr lang="en-US" altLang="zh-CN" sz="20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get columns and table information from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user input.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checkTable</a:t>
            </a:r>
            <a:r>
              <a:rPr lang="en-US" altLang="zh-CN" sz="20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check if table and relative columns exist in database, if not throw error message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writeCompleteTable</a:t>
            </a:r>
            <a:r>
              <a:rPr lang="en-US" altLang="zh-CN" sz="20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With priority scan order, scan the database based on aggregate/MF(1:1)/EMF(1:n), and update the 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accordingly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convertExp</a:t>
            </a:r>
            <a:r>
              <a:rPr lang="en-US" altLang="zh-CN" sz="20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 the such that predicates variable with prefix of either 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or the table name from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database</a:t>
            </a:r>
          </a:p>
          <a:p>
            <a:pPr>
              <a:spcAft>
                <a:spcPts val="600"/>
              </a:spcAft>
              <a:defRPr/>
            </a:pPr>
            <a:endParaRPr lang="en-US" altLang="zh-CN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99005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 smtClean="0"/>
              <a:t>Demo</a:t>
            </a:r>
            <a:r>
              <a:rPr lang="fr-FR" altLang="zh-CN" dirty="0" smtClean="0"/>
              <a:t>: </a:t>
            </a:r>
            <a:r>
              <a:rPr lang="fr-FR" altLang="zh-CN" b="0" dirty="0" err="1" smtClean="0"/>
              <a:t>Yanjun</a:t>
            </a:r>
            <a:r>
              <a:rPr lang="fr-FR" altLang="zh-CN" b="0" dirty="0" smtClean="0"/>
              <a:t> Wu</a:t>
            </a:r>
            <a:endParaRPr lang="fr-FR" altLang="zh-CN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324091" y="1238491"/>
            <a:ext cx="7917084" cy="3148314"/>
          </a:xfrm>
          <a:prstGeom prst="rect">
            <a:avLst/>
          </a:prstGeom>
        </p:spPr>
        <p:txBody>
          <a:bodyPr vert="horz" anchor="ctr"/>
          <a:lstStyle>
            <a:lvl1pPr indent="0" defTabSz="457200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1">
                <a:solidFill>
                  <a:srgbClr val="B30838"/>
                </a:solidFill>
                <a:latin typeface="Century Gothic" panose="020B0502020202020204" pitchFamily="34" charset="0"/>
                <a:cs typeface="Century Gothic"/>
              </a:defRPr>
            </a:lvl1pPr>
            <a:lvl2pPr marL="742950" indent="-285750" defTabSz="457200">
              <a:spcBef>
                <a:spcPct val="20000"/>
              </a:spcBef>
              <a:buFont typeface="Arial"/>
              <a:buChar char="–"/>
              <a:defRPr sz="2200">
                <a:latin typeface="Century Gothic"/>
                <a:cs typeface="Century Gothic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2700">
                <a:latin typeface="Century Gothic"/>
                <a:cs typeface="Century Gothic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2700">
                <a:latin typeface="Century Gothic"/>
                <a:cs typeface="Century Gothic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2700">
                <a:latin typeface="Century Gothic"/>
                <a:cs typeface="Century Gothic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operandProcess</a:t>
            </a:r>
            <a:r>
              <a:rPr lang="en-US" altLang="zh-CN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():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operands into more operational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writeOutput</a:t>
            </a:r>
            <a:r>
              <a:rPr lang="en-US" altLang="zh-CN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():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part for the generated program with stored </a:t>
            </a:r>
            <a:r>
              <a:rPr lang="en-US" altLang="zh-CN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MFStructure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condition of </a:t>
            </a:r>
            <a:r>
              <a:rPr lang="en-US" altLang="zh-CN" b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having clause</a:t>
            </a:r>
            <a:endParaRPr lang="en-US" altLang="zh-CN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convertAggregates</a:t>
            </a:r>
            <a:r>
              <a:rPr lang="en-US" altLang="zh-CN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():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aggregate function a prefix for output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36349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 smtClean="0"/>
              <a:t>Recap</a:t>
            </a:r>
            <a:r>
              <a:rPr lang="fr-FR" altLang="zh-CN" dirty="0" smtClean="0"/>
              <a:t> </a:t>
            </a:r>
            <a:r>
              <a:rPr lang="fr-FR" altLang="zh-CN" dirty="0"/>
              <a:t>and </a:t>
            </a:r>
            <a:r>
              <a:rPr lang="fr-FR" altLang="zh-CN" dirty="0" err="1" smtClean="0"/>
              <a:t>Forward</a:t>
            </a:r>
            <a:r>
              <a:rPr lang="fr-FR" altLang="zh-CN" dirty="0" smtClean="0"/>
              <a:t> </a:t>
            </a:r>
            <a:r>
              <a:rPr lang="fr-FR" altLang="zh-CN" dirty="0" err="1" smtClean="0"/>
              <a:t>Looking</a:t>
            </a:r>
            <a:r>
              <a:rPr lang="fr-FR" altLang="zh-CN" dirty="0"/>
              <a:t/>
            </a:r>
            <a:br>
              <a:rPr lang="fr-FR" altLang="zh-CN" dirty="0"/>
            </a:br>
            <a:endParaRPr lang="fr-FR" altLang="zh-CN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27013" y="995082"/>
            <a:ext cx="8691562" cy="1395601"/>
          </a:xfrm>
        </p:spPr>
        <p:txBody>
          <a:bodyPr/>
          <a:lstStyle/>
          <a:p>
            <a:r>
              <a:rPr lang="en" altLang="zh-CN" sz="2000" b="1" dirty="0" smtClean="0">
                <a:latin typeface="Century Gothic" panose="020B0502020202020204" pitchFamily="34" charset="0"/>
              </a:rPr>
              <a:t>Input: </a:t>
            </a:r>
            <a:r>
              <a:rPr lang="en" altLang="zh-CN" sz="2000" dirty="0" smtClean="0">
                <a:latin typeface="Century Gothic" panose="020B0502020202020204" pitchFamily="34" charset="0"/>
              </a:rPr>
              <a:t>6 operands for </a:t>
            </a:r>
            <a:r>
              <a:rPr lang="en" altLang="zh-CN" sz="2000" dirty="0">
                <a:latin typeface="Century Gothic" panose="020B0502020202020204" pitchFamily="34" charset="0"/>
              </a:rPr>
              <a:t>Φ </a:t>
            </a:r>
            <a:r>
              <a:rPr lang="en" altLang="zh-CN" sz="2000" dirty="0" smtClean="0">
                <a:latin typeface="Century Gothic" panose="020B0502020202020204" pitchFamily="34" charset="0"/>
              </a:rPr>
              <a:t>operators and where clause</a:t>
            </a:r>
            <a:endParaRPr lang="en" altLang="zh-CN" sz="2000" dirty="0">
              <a:latin typeface="Century Gothic" panose="020B0502020202020204" pitchFamily="34" charset="0"/>
            </a:endParaRPr>
          </a:p>
          <a:p>
            <a:r>
              <a:rPr lang="en" altLang="zh-CN" sz="2000" b="1" dirty="0" smtClean="0">
                <a:latin typeface="Century Gothic" panose="020B0502020202020204" pitchFamily="34" charset="0"/>
              </a:rPr>
              <a:t>Process:</a:t>
            </a:r>
            <a:r>
              <a:rPr lang="en" altLang="zh-CN" sz="2000" dirty="0" smtClean="0">
                <a:latin typeface="Century Gothic" panose="020B0502020202020204" pitchFamily="34" charset="0"/>
              </a:rPr>
              <a:t> confirm information schema and build MF Struct</a:t>
            </a:r>
            <a:endParaRPr lang="en" altLang="zh-CN" sz="2000" b="1" dirty="0">
              <a:latin typeface="Century Gothic" panose="020B0502020202020204" pitchFamily="34" charset="0"/>
            </a:endParaRPr>
          </a:p>
          <a:p>
            <a:r>
              <a:rPr lang="en" altLang="zh-CN" sz="2000" b="1" dirty="0" smtClean="0">
                <a:latin typeface="Century Gothic" panose="020B0502020202020204" pitchFamily="34" charset="0"/>
              </a:rPr>
              <a:t>Outcome: </a:t>
            </a:r>
            <a:r>
              <a:rPr lang="en" altLang="zh-CN" sz="2000" dirty="0" smtClean="0">
                <a:latin typeface="Century Gothic" panose="020B0502020202020204" pitchFamily="34" charset="0"/>
              </a:rPr>
              <a:t>C program </a:t>
            </a:r>
            <a:r>
              <a:rPr lang="en" altLang="zh-CN" sz="2000" dirty="0">
                <a:latin typeface="Century Gothic" panose="020B0502020202020204" pitchFamily="34" charset="0"/>
              </a:rPr>
              <a:t>which could generate the output tables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27013" y="2748992"/>
            <a:ext cx="8691562" cy="2540638"/>
          </a:xfrm>
        </p:spPr>
        <p:txBody>
          <a:bodyPr/>
          <a:lstStyle/>
          <a:p>
            <a:r>
              <a:rPr lang="en-US" altLang="zh-CN" b="1" dirty="0">
                <a:solidFill>
                  <a:srgbClr val="B30838"/>
                </a:solidFill>
              </a:rPr>
              <a:t>Forward </a:t>
            </a:r>
            <a:r>
              <a:rPr lang="en-US" altLang="zh-CN" b="1" dirty="0" smtClean="0">
                <a:solidFill>
                  <a:srgbClr val="B30838"/>
                </a:solidFill>
              </a:rPr>
              <a:t>Looking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Improve all limitations.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Get better hash functions to reduce collisions.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Encapsulate and make UI for better interaction with users.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xmlns="" val="3069289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71837" y="2294964"/>
            <a:ext cx="4156728" cy="2124635"/>
          </a:xfrm>
        </p:spPr>
        <p:txBody>
          <a:bodyPr/>
          <a:lstStyle/>
          <a:p>
            <a:pPr algn="ctr"/>
            <a:r>
              <a:rPr lang="en-US" altLang="zh-CN" sz="4400" b="0" dirty="0" smtClean="0">
                <a:solidFill>
                  <a:srgbClr val="B30838"/>
                </a:solidFill>
              </a:rPr>
              <a:t>THANK YOU!</a:t>
            </a:r>
          </a:p>
          <a:p>
            <a:pPr algn="ctr"/>
            <a:r>
              <a:rPr lang="en-US" altLang="zh-CN" sz="5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</a:t>
            </a:r>
            <a:endParaRPr lang="en-US" altLang="zh-CN" sz="5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07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en-US" altLang="zh-CN" dirty="0" smtClean="0"/>
              <a:t>About the Project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27013" y="995082"/>
            <a:ext cx="8691562" cy="1395601"/>
          </a:xfrm>
        </p:spPr>
        <p:txBody>
          <a:bodyPr/>
          <a:lstStyle/>
          <a:p>
            <a:r>
              <a:rPr lang="en-US" altLang="zh-CN" sz="2000" b="1" dirty="0" smtClean="0">
                <a:solidFill>
                  <a:srgbClr val="B30838"/>
                </a:solidFill>
              </a:rPr>
              <a:t>Problem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SQL limitation for grouping attributes leads </a:t>
            </a:r>
            <a:r>
              <a:rPr lang="en-US" altLang="zh-CN" sz="2000" dirty="0"/>
              <a:t>to complex relational algebraic expressions with multiple joins, group-bys, and sub-queries, </a:t>
            </a:r>
            <a:r>
              <a:rPr lang="en-US" altLang="zh-CN" sz="2000" dirty="0" smtClean="0"/>
              <a:t>thus consuming </a:t>
            </a:r>
            <a:r>
              <a:rPr lang="en-US" altLang="zh-CN" sz="2000" dirty="0" smtClean="0"/>
              <a:t>more </a:t>
            </a:r>
            <a:r>
              <a:rPr lang="en-US" altLang="zh-CN" sz="2000" dirty="0"/>
              <a:t>time to generate </a:t>
            </a:r>
            <a:r>
              <a:rPr lang="en-US" altLang="zh-CN" sz="2000" dirty="0" smtClean="0"/>
              <a:t>output.</a:t>
            </a: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文本占位符 7"/>
          <p:cNvSpPr txBox="1">
            <a:spLocks/>
          </p:cNvSpPr>
          <p:nvPr/>
        </p:nvSpPr>
        <p:spPr>
          <a:xfrm>
            <a:off x="227013" y="2390683"/>
            <a:ext cx="8691562" cy="1395601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rgbClr val="B30838"/>
                </a:solidFill>
              </a:rPr>
              <a:t>Solution</a:t>
            </a:r>
            <a:r>
              <a:rPr lang="en-US" altLang="zh-CN" sz="2000" dirty="0" smtClean="0"/>
              <a:t>: Taking the advantage of MF/EMF framework, </a:t>
            </a:r>
            <a:r>
              <a:rPr lang="en-US" altLang="zh-CN" sz="2000" dirty="0" smtClean="0">
                <a:solidFill>
                  <a:srgbClr val="9F0732"/>
                </a:solidFill>
              </a:rPr>
              <a:t>a query processing engine </a:t>
            </a:r>
            <a:r>
              <a:rPr lang="en-US" altLang="zh-CN" sz="2000" dirty="0" smtClean="0"/>
              <a:t>is built to convert the user defined EMF operands to the parameters of </a:t>
            </a:r>
            <a:r>
              <a:rPr lang="el-GR" altLang="zh-CN" sz="2000" i="1" dirty="0" smtClean="0"/>
              <a:t>Φ</a:t>
            </a:r>
            <a:r>
              <a:rPr lang="en-US" altLang="zh-CN" sz="2000" i="1" dirty="0" smtClean="0"/>
              <a:t> </a:t>
            </a:r>
            <a:r>
              <a:rPr lang="en-US" altLang="zh-CN" sz="2000" dirty="0" smtClean="0"/>
              <a:t>which are used to generate a program that can produce the output in an efficient way. </a:t>
            </a:r>
            <a:endParaRPr lang="en-US" altLang="zh-CN" sz="2000" i="1" dirty="0"/>
          </a:p>
        </p:txBody>
      </p:sp>
    </p:spTree>
    <p:extLst>
      <p:ext uri="{BB962C8B-B14F-4D97-AF65-F5344CB8AC3E}">
        <p14:creationId xmlns:p14="http://schemas.microsoft.com/office/powerpoint/2010/main" xmlns="" val="3351405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227013" y="1255060"/>
            <a:ext cx="5648950" cy="3352799"/>
          </a:xfrm>
        </p:spPr>
        <p:txBody>
          <a:bodyPr/>
          <a:lstStyle/>
          <a:p>
            <a:r>
              <a:rPr lang="fr-FR" altLang="zh-CN" dirty="0" smtClean="0"/>
              <a:t>Architecture</a:t>
            </a:r>
            <a:endParaRPr lang="fr-FR" altLang="zh-CN" dirty="0"/>
          </a:p>
          <a:p>
            <a:r>
              <a:rPr lang="fr-FR" altLang="zh-CN" dirty="0" err="1"/>
              <a:t>Query</a:t>
            </a:r>
            <a:r>
              <a:rPr lang="fr-FR" altLang="zh-CN" dirty="0"/>
              <a:t> </a:t>
            </a:r>
            <a:r>
              <a:rPr lang="fr-FR" altLang="zh-CN" dirty="0" smtClean="0"/>
              <a:t>Structure</a:t>
            </a:r>
            <a:endParaRPr lang="fr-FR" altLang="zh-CN" dirty="0"/>
          </a:p>
          <a:p>
            <a:r>
              <a:rPr lang="fr-FR" altLang="zh-CN" dirty="0" err="1" smtClean="0"/>
              <a:t>Technology</a:t>
            </a:r>
            <a:r>
              <a:rPr lang="fr-FR" altLang="zh-CN" dirty="0" smtClean="0"/>
              <a:t> Description</a:t>
            </a:r>
          </a:p>
          <a:p>
            <a:r>
              <a:rPr lang="en-US" altLang="zh-CN" dirty="0" smtClean="0"/>
              <a:t>Limitations</a:t>
            </a:r>
            <a:endParaRPr lang="fr-FR" altLang="zh-CN" dirty="0"/>
          </a:p>
          <a:p>
            <a:r>
              <a:rPr lang="fr-FR" altLang="zh-CN" dirty="0" err="1" smtClean="0"/>
              <a:t>Demo</a:t>
            </a:r>
            <a:endParaRPr lang="fr-FR" altLang="zh-CN" dirty="0"/>
          </a:p>
          <a:p>
            <a:r>
              <a:rPr lang="fr-FR" altLang="zh-CN" dirty="0" err="1" smtClean="0"/>
              <a:t>Recap</a:t>
            </a:r>
            <a:r>
              <a:rPr lang="fr-FR" altLang="zh-CN" dirty="0"/>
              <a:t> </a:t>
            </a:r>
            <a:r>
              <a:rPr lang="fr-FR" altLang="zh-CN" dirty="0" smtClean="0"/>
              <a:t>and </a:t>
            </a:r>
            <a:r>
              <a:rPr lang="fr-FR" altLang="zh-CN" dirty="0" err="1" smtClean="0"/>
              <a:t>Forward</a:t>
            </a:r>
            <a:r>
              <a:rPr lang="fr-FR" altLang="zh-CN" dirty="0" smtClean="0"/>
              <a:t> </a:t>
            </a:r>
            <a:r>
              <a:rPr lang="fr-FR" altLang="zh-CN" dirty="0" err="1" smtClean="0"/>
              <a:t>Looking</a:t>
            </a:r>
            <a:endParaRPr lang="fr-FR" altLang="zh-CN" dirty="0"/>
          </a:p>
          <a:p>
            <a:endParaRPr lang="zh-CN" altLang="en-US" dirty="0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2085397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28722"/>
          </a:xfrm>
        </p:spPr>
        <p:txBody>
          <a:bodyPr/>
          <a:lstStyle/>
          <a:p>
            <a:r>
              <a:rPr lang="fr-FR" altLang="zh-CN" dirty="0"/>
              <a:t>Architecture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1358" y="1191709"/>
            <a:ext cx="100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6 para. of </a:t>
            </a:r>
            <a:r>
              <a:rPr lang="el-GR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Φ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939818" y="2732032"/>
            <a:ext cx="113700" cy="1184238"/>
          </a:xfrm>
          <a:prstGeom prst="leftBrace">
            <a:avLst>
              <a:gd name="adj1" fmla="val 87820"/>
              <a:gd name="adj2" fmla="val 50000"/>
            </a:avLst>
          </a:prstGeom>
          <a:ln>
            <a:solidFill>
              <a:srgbClr val="9F07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96758" y="1191709"/>
            <a:ext cx="1207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readOperand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504080" y="1322514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4836" y="1191709"/>
            <a:ext cx="1364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operandProcess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633" y="1112904"/>
            <a:ext cx="767285" cy="419219"/>
          </a:xfrm>
          <a:prstGeom prst="rect">
            <a:avLst/>
          </a:prstGeom>
          <a:noFill/>
          <a:ln>
            <a:solidFill>
              <a:srgbClr val="B0B1B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Process</a:t>
            </a:r>
          </a:p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Input</a:t>
            </a:r>
            <a:endParaRPr lang="en-US" altLang="zh-CN" sz="1100" dirty="0">
              <a:solidFill>
                <a:srgbClr val="9F073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632" y="1953872"/>
            <a:ext cx="767286" cy="419219"/>
          </a:xfrm>
          <a:prstGeom prst="rect">
            <a:avLst/>
          </a:prstGeom>
          <a:noFill/>
          <a:ln>
            <a:solidFill>
              <a:srgbClr val="B0B1B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Get Info.</a:t>
            </a:r>
          </a:p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Schema</a:t>
            </a:r>
            <a:endParaRPr lang="zh-CN" altLang="en-US" sz="1100" dirty="0">
              <a:solidFill>
                <a:srgbClr val="9F073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8451" y="2044862"/>
            <a:ext cx="1458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extractTableInfo</a:t>
            </a:r>
            <a:r>
              <a:rPr lang="en-US" altLang="zh-CN" sz="1100" b="1" dirty="0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B308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401289" y="2175667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51181" y="2032676"/>
            <a:ext cx="1062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checkTable</a:t>
            </a:r>
            <a:r>
              <a:rPr lang="en-US" altLang="zh-CN" sz="1100" b="1" dirty="0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B308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390090" y="1590394"/>
            <a:ext cx="0" cy="329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42632" y="2992584"/>
            <a:ext cx="767720" cy="419219"/>
          </a:xfrm>
          <a:prstGeom prst="rect">
            <a:avLst/>
          </a:prstGeom>
          <a:noFill/>
          <a:ln>
            <a:solidFill>
              <a:srgbClr val="B0B1B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Build</a:t>
            </a:r>
          </a:p>
          <a:p>
            <a:pPr algn="ctr"/>
            <a:r>
              <a:rPr lang="en-US" altLang="zh-CN" sz="1100" dirty="0" err="1" smtClean="0">
                <a:solidFill>
                  <a:srgbClr val="9F0732"/>
                </a:solidFill>
                <a:latin typeface="Century Gothic" panose="020B0502020202020204" pitchFamily="34" charset="0"/>
              </a:rPr>
              <a:t>MFStruct</a:t>
            </a:r>
            <a:endParaRPr lang="zh-CN" altLang="en-US" sz="1100" dirty="0">
              <a:solidFill>
                <a:srgbClr val="9F073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1357" y="2588543"/>
            <a:ext cx="1101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setHashPara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146131" y="2811175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05392" y="3739266"/>
            <a:ext cx="77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setPrior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1757486" y="3870071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089488" y="1322514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340724" y="1112904"/>
            <a:ext cx="1729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Processed 6 para. of </a:t>
            </a:r>
            <a:r>
              <a:rPr lang="el-GR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Φ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plus where clause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0090" y="1598884"/>
            <a:ext cx="4518436" cy="1062242"/>
            <a:chOff x="1329802" y="1156054"/>
            <a:chExt cx="4518436" cy="1062242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5838713" y="1156054"/>
              <a:ext cx="0" cy="8909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329802" y="2033640"/>
              <a:ext cx="451843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1334882" y="2021704"/>
              <a:ext cx="0" cy="19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2404474" y="2604683"/>
            <a:ext cx="1252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writeHashFunc</a:t>
            </a:r>
            <a:r>
              <a:rPr lang="en-US" altLang="zh-CN" sz="11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96793" y="1273402"/>
            <a:ext cx="115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WriteFirstPart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738678" y="2794439"/>
            <a:ext cx="115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WriteMFS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03400" y="1541627"/>
            <a:ext cx="1417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WriteSecondPart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703400" y="1848130"/>
            <a:ext cx="1417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WriteThirdPart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2631" y="4161706"/>
            <a:ext cx="767287" cy="419219"/>
          </a:xfrm>
          <a:prstGeom prst="rect">
            <a:avLst/>
          </a:prstGeom>
          <a:noFill/>
          <a:ln>
            <a:solidFill>
              <a:srgbClr val="B0B1B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Process</a:t>
            </a:r>
          </a:p>
          <a:p>
            <a:pPr algn="ctr"/>
            <a:r>
              <a:rPr lang="en-US" altLang="zh-CN" sz="1100" dirty="0" smtClean="0">
                <a:solidFill>
                  <a:srgbClr val="9F0732"/>
                </a:solidFill>
                <a:latin typeface="Century Gothic" panose="020B0502020202020204" pitchFamily="34" charset="0"/>
              </a:rPr>
              <a:t>Output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97997" y="3206541"/>
            <a:ext cx="1518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writeGroupingAttr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2494116" y="3339133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933135" y="2604683"/>
            <a:ext cx="85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Hash Key 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3649308" y="2814272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777943" y="3208780"/>
            <a:ext cx="1668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Incomplete </a:t>
            </a:r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009910" y="3739266"/>
            <a:ext cx="2436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scan order for 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grouping </a:t>
            </a:r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variables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66" name="肘形连接符 65"/>
          <p:cNvCxnSpPr>
            <a:stCxn id="30" idx="3"/>
            <a:endCxn id="45" idx="1"/>
          </p:cNvCxnSpPr>
          <p:nvPr/>
        </p:nvCxnSpPr>
        <p:spPr>
          <a:xfrm>
            <a:off x="7070688" y="1328348"/>
            <a:ext cx="667990" cy="15968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5197284" y="3494066"/>
            <a:ext cx="1662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writeCompleteTable()</a:t>
            </a:r>
          </a:p>
        </p:txBody>
      </p:sp>
      <p:sp>
        <p:nvSpPr>
          <p:cNvPr id="81" name="左大括号 80"/>
          <p:cNvSpPr/>
          <p:nvPr/>
        </p:nvSpPr>
        <p:spPr>
          <a:xfrm flipH="1">
            <a:off x="4431924" y="3313668"/>
            <a:ext cx="144780" cy="615789"/>
          </a:xfrm>
          <a:prstGeom prst="leftBrace">
            <a:avLst>
              <a:gd name="adj1" fmla="val 62172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endCxn id="80" idx="1"/>
          </p:cNvCxnSpPr>
          <p:nvPr/>
        </p:nvCxnSpPr>
        <p:spPr>
          <a:xfrm>
            <a:off x="4641674" y="3623235"/>
            <a:ext cx="555610" cy="163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4550034" y="3374545"/>
            <a:ext cx="6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Scan(s)</a:t>
            </a:r>
            <a:endParaRPr lang="zh-CN" altLang="en-US" sz="1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25445" y="2735488"/>
            <a:ext cx="6301344" cy="500734"/>
            <a:chOff x="1365157" y="2301148"/>
            <a:chExt cx="6301344" cy="500734"/>
          </a:xfrm>
        </p:grpSpPr>
        <p:grpSp>
          <p:nvGrpSpPr>
            <p:cNvPr id="62" name="组合 61"/>
            <p:cNvGrpSpPr/>
            <p:nvPr/>
          </p:nvGrpSpPr>
          <p:grpSpPr>
            <a:xfrm>
              <a:off x="1365157" y="2310881"/>
              <a:ext cx="6301344" cy="491001"/>
              <a:chOff x="1345042" y="2294875"/>
              <a:chExt cx="6301344" cy="491001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1345042" y="2578604"/>
                <a:ext cx="6301344" cy="207272"/>
                <a:chOff x="2447831" y="1485661"/>
                <a:chExt cx="6301344" cy="207272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 flipH="1" flipV="1">
                  <a:off x="2459721" y="1496463"/>
                  <a:ext cx="6289454" cy="189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/>
                <p:cNvCxnSpPr/>
                <p:nvPr/>
              </p:nvCxnSpPr>
              <p:spPr>
                <a:xfrm>
                  <a:off x="2447831" y="1485661"/>
                  <a:ext cx="0" cy="207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接连接符 59"/>
              <p:cNvCxnSpPr/>
              <p:nvPr/>
            </p:nvCxnSpPr>
            <p:spPr>
              <a:xfrm>
                <a:off x="4668969" y="2294875"/>
                <a:ext cx="8763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直接箭头连接符 91"/>
            <p:cNvCxnSpPr/>
            <p:nvPr/>
          </p:nvCxnSpPr>
          <p:spPr>
            <a:xfrm>
              <a:off x="4757457" y="2301148"/>
              <a:ext cx="0" cy="3017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7424459" y="2605412"/>
              <a:ext cx="24204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0" name="直接箭头连接符 99"/>
          <p:cNvCxnSpPr/>
          <p:nvPr/>
        </p:nvCxnSpPr>
        <p:spPr>
          <a:xfrm>
            <a:off x="6842139" y="3635445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7092148" y="3499972"/>
            <a:ext cx="1570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Complete </a:t>
            </a:r>
            <a:r>
              <a:rPr lang="en-US" altLang="zh-CN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87308" y="4244887"/>
            <a:ext cx="102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writeOutput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2088819" y="4375692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2341243" y="4244887"/>
            <a:ext cx="2436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scan order for 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grouping </a:t>
            </a:r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variables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285740" y="4574641"/>
            <a:ext cx="102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convertExp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285740" y="4850247"/>
            <a:ext cx="1611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convertAggregates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8" name="直接箭头连接符 107"/>
          <p:cNvCxnSpPr/>
          <p:nvPr/>
        </p:nvCxnSpPr>
        <p:spPr>
          <a:xfrm flipV="1">
            <a:off x="1202253" y="4506499"/>
            <a:ext cx="0" cy="753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>
            <a:off x="2026806" y="1324228"/>
            <a:ext cx="25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文本框 110"/>
          <p:cNvSpPr txBox="1"/>
          <p:nvPr/>
        </p:nvSpPr>
        <p:spPr>
          <a:xfrm>
            <a:off x="995205" y="971570"/>
            <a:ext cx="102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Original input</a:t>
            </a:r>
            <a:endParaRPr lang="zh-CN" altLang="en-US" sz="1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>
          <a:xfrm flipH="1">
            <a:off x="1202253" y="4726305"/>
            <a:ext cx="165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 flipH="1">
            <a:off x="1202252" y="5003165"/>
            <a:ext cx="165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4817745" y="4654610"/>
            <a:ext cx="4218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B30838"/>
                </a:solidFill>
              </a:rPr>
              <a:t>Realized 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Relative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Dependency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Check for Information </a:t>
            </a:r>
            <a:r>
              <a:rPr lang="en-US" altLang="zh-CN" dirty="0" smtClean="0"/>
              <a:t>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Quick sort MFS for better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Support for complex expressions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1282987" y="5107366"/>
            <a:ext cx="1611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</a:t>
            </a:r>
            <a:r>
              <a:rPr lang="en-US" altLang="zh-CN" sz="1100" b="1" dirty="0" err="1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riteQsortCmp</a:t>
            </a:r>
            <a:r>
              <a:rPr lang="en-US" altLang="zh-CN" sz="1100" b="1" dirty="0" smtClean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</a:t>
            </a:r>
            <a:endParaRPr lang="zh-CN" altLang="en-US" sz="1100" b="1" dirty="0">
              <a:solidFill>
                <a:srgbClr val="9F07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2" name="直接箭头连接符 131"/>
          <p:cNvCxnSpPr/>
          <p:nvPr/>
        </p:nvCxnSpPr>
        <p:spPr>
          <a:xfrm flipH="1">
            <a:off x="1199499" y="5260284"/>
            <a:ext cx="165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990925" y="5555632"/>
            <a:ext cx="1304447" cy="698082"/>
          </a:xfrm>
          <a:prstGeom prst="rect">
            <a:avLst/>
          </a:prstGeom>
          <a:noFill/>
          <a:ln>
            <a:solidFill>
              <a:srgbClr val="B0B1B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Other helper functions </a:t>
            </a:r>
            <a:r>
              <a:rPr lang="en-US" altLang="zh-CN" sz="1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like </a:t>
            </a:r>
            <a:r>
              <a:rPr lang="en-US" altLang="zh-CN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</a:t>
            </a:r>
            <a:r>
              <a:rPr lang="en-US" altLang="zh-CN" sz="1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oString</a:t>
            </a:r>
            <a:r>
              <a:rPr lang="en-US" altLang="zh-CN" sz="1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altLang="zh-CN" sz="1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toInt</a:t>
            </a:r>
            <a:r>
              <a:rPr lang="en-US" altLang="zh-CN" sz="1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altLang="zh-CN" sz="1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etc</a:t>
            </a:r>
            <a:endParaRPr lang="en-US" altLang="zh-CN" sz="11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7" name="竖卷形 66"/>
          <p:cNvSpPr/>
          <p:nvPr/>
        </p:nvSpPr>
        <p:spPr>
          <a:xfrm>
            <a:off x="7518397" y="4092870"/>
            <a:ext cx="1393373" cy="510213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Sample.</a:t>
            </a:r>
            <a:r>
              <a:rPr lang="en-US" altLang="zh-CN" dirty="0" smtClean="0"/>
              <a:t>pgc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4632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/>
              <a:t>Query</a:t>
            </a:r>
            <a:r>
              <a:rPr lang="fr-FR" altLang="zh-CN" dirty="0"/>
              <a:t> Structure</a:t>
            </a:r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227013" y="995082"/>
            <a:ext cx="8673919" cy="5330934"/>
          </a:xfrm>
        </p:spPr>
        <p:txBody>
          <a:bodyPr/>
          <a:lstStyle/>
          <a:p>
            <a:pPr marL="0" indent="0">
              <a:spcAft>
                <a:spcPts val="200"/>
              </a:spcAft>
              <a:buNone/>
            </a:pPr>
            <a:r>
              <a:rPr lang="zh-CN" altLang="en-US" b="1" dirty="0">
                <a:solidFill>
                  <a:srgbClr val="B30838"/>
                </a:solidFill>
                <a:latin typeface="Century Gothic" panose="020B0502020202020204" pitchFamily="34" charset="0"/>
              </a:rPr>
              <a:t>S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dirty="0" smtClean="0">
                <a:latin typeface="Century Gothic" panose="020B0502020202020204" pitchFamily="34" charset="0"/>
              </a:rPr>
              <a:t>prod, mm, 100*sum_1_quant/sum_2_quant, max_1_quant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n</a:t>
            </a:r>
            <a:endParaRPr lang="zh-CN" altLang="en-US" b="1" dirty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dirty="0">
                <a:latin typeface="Century Gothic" panose="020B0502020202020204" pitchFamily="34" charset="0"/>
              </a:rPr>
              <a:t>2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b="1" dirty="0">
                <a:solidFill>
                  <a:srgbClr val="B30838"/>
                </a:solidFill>
                <a:latin typeface="Century Gothic" panose="020B0502020202020204" pitchFamily="34" charset="0"/>
              </a:rPr>
              <a:t>V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dirty="0">
                <a:latin typeface="Century Gothic" panose="020B0502020202020204" pitchFamily="34" charset="0"/>
              </a:rPr>
              <a:t>prod, </a:t>
            </a:r>
            <a:r>
              <a:rPr lang="en-US" altLang="zh-CN" dirty="0" smtClean="0">
                <a:latin typeface="Century Gothic" panose="020B0502020202020204" pitchFamily="34" charset="0"/>
              </a:rPr>
              <a:t>mm</a:t>
            </a:r>
            <a:endParaRPr lang="zh-CN" altLang="en-US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b="1" dirty="0">
                <a:solidFill>
                  <a:srgbClr val="B30838"/>
                </a:solidFill>
                <a:latin typeface="Century Gothic" panose="020B0502020202020204" pitchFamily="34" charset="0"/>
              </a:rPr>
              <a:t>F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dirty="0">
                <a:latin typeface="Century Gothic" panose="020B0502020202020204" pitchFamily="34" charset="0"/>
              </a:rPr>
              <a:t>sum_1_quant, </a:t>
            </a:r>
            <a:r>
              <a:rPr lang="en-US" altLang="zh-CN" dirty="0" smtClean="0">
                <a:latin typeface="Century Gothic" panose="020B0502020202020204" pitchFamily="34" charset="0"/>
              </a:rPr>
              <a:t>sum_2_quant, max_1_quant</a:t>
            </a:r>
            <a:endParaRPr lang="en-US" altLang="zh-CN" dirty="0"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o</a:t>
            </a:r>
            <a:endParaRPr lang="zh-CN" altLang="en-US" b="1" dirty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dirty="0">
                <a:latin typeface="Century Gothic" panose="020B0502020202020204" pitchFamily="34" charset="0"/>
              </a:rPr>
              <a:t>1 prod=prod and mm=mm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dirty="0">
                <a:latin typeface="Century Gothic" panose="020B0502020202020204" pitchFamily="34" charset="0"/>
              </a:rPr>
              <a:t>2 prod=prod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G</a:t>
            </a:r>
            <a:endParaRPr lang="en-US" altLang="zh-CN" b="1" dirty="0" smtClean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smtClean="0">
                <a:latin typeface="Century Gothic" panose="020B0502020202020204" pitchFamily="34" charset="0"/>
              </a:rPr>
              <a:t>max_1_quant&gt;1000</a:t>
            </a:r>
            <a:endParaRPr lang="zh-CN" altLang="en-US" dirty="0" smtClean="0"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zh-CN" altLang="en-US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W</a:t>
            </a:r>
            <a:endParaRPr lang="en-US" altLang="zh-CN" b="1" dirty="0" smtClean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dirty="0" err="1" smtClean="0">
                <a:latin typeface="Century Gothic" panose="020B0502020202020204" pitchFamily="34" charset="0"/>
              </a:rPr>
              <a:t>yy</a:t>
            </a:r>
            <a:r>
              <a:rPr lang="en-US" altLang="zh-CN" dirty="0" smtClean="0">
                <a:latin typeface="Century Gothic" panose="020B0502020202020204" pitchFamily="34" charset="0"/>
              </a:rPr>
              <a:t>=1997</a:t>
            </a:r>
            <a:endParaRPr lang="en-US" altLang="zh-CN" b="1" dirty="0" smtClean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T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altLang="zh-CN" dirty="0" smtClean="0">
                <a:latin typeface="Century Gothic" panose="020B0502020202020204" pitchFamily="34" charset="0"/>
              </a:rPr>
              <a:t>sales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42729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/>
              <a:t>Technology</a:t>
            </a:r>
            <a:r>
              <a:rPr lang="fr-FR" altLang="zh-CN" dirty="0"/>
              <a:t> Description</a:t>
            </a: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27013" y="995082"/>
            <a:ext cx="8691562" cy="505847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B30838"/>
                </a:solidFill>
                <a:latin typeface="Century Gothic" panose="020B0502020202020204" pitchFamily="34" charset="0"/>
              </a:rPr>
              <a:t>Programming </a:t>
            </a:r>
            <a:r>
              <a:rPr lang="en-US" altLang="zh-CN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language:</a:t>
            </a:r>
            <a:endParaRPr lang="en-US" altLang="zh-CN" sz="2000" b="1" dirty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entury Gothic" panose="020B0502020202020204" pitchFamily="34" charset="0"/>
              </a:rPr>
              <a:t>	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C</a:t>
            </a:r>
            <a:r>
              <a:rPr lang="zh-CN" altLang="en-US" sz="2000" dirty="0">
                <a:latin typeface="Century Gothic" panose="020B0502020202020204" pitchFamily="34" charset="0"/>
              </a:rPr>
              <a:t>++ for the engine, and C for the generated 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program</a:t>
            </a:r>
            <a:endParaRPr lang="en-US" altLang="zh-CN" sz="2000" dirty="0" smtClean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B30838"/>
                </a:solidFill>
                <a:latin typeface="Century Gothic" panose="020B0502020202020204" pitchFamily="34" charset="0"/>
              </a:rPr>
              <a:t>Compiler</a:t>
            </a:r>
            <a:r>
              <a:rPr lang="zh-CN" altLang="en-US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:</a:t>
            </a:r>
            <a:endParaRPr lang="en-US" altLang="zh-CN" sz="2000" dirty="0" smtClean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entury Gothic" panose="020B0502020202020204" pitchFamily="34" charset="0"/>
              </a:rPr>
              <a:t>	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g</a:t>
            </a:r>
            <a:r>
              <a:rPr lang="zh-CN" altLang="en-US" sz="2000" dirty="0">
                <a:latin typeface="Century Gothic" panose="020B0502020202020204" pitchFamily="34" charset="0"/>
              </a:rPr>
              <a:t>++/gcc (Ubuntu 4.8.2-19ubuntu1) 4.8.2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D</a:t>
            </a:r>
            <a:r>
              <a:rPr lang="en-US" altLang="zh-CN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BMS</a:t>
            </a:r>
            <a:r>
              <a:rPr lang="zh-CN" altLang="en-US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:</a:t>
            </a:r>
            <a:endParaRPr lang="en-US" altLang="zh-CN" sz="2000" b="1" dirty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B30838"/>
                </a:solidFill>
                <a:latin typeface="Century Gothic" panose="020B0502020202020204" pitchFamily="34" charset="0"/>
              </a:rPr>
              <a:t>	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PostgreSQL </a:t>
            </a:r>
            <a:r>
              <a:rPr lang="zh-CN" altLang="en-US" sz="2000" dirty="0">
                <a:latin typeface="Century Gothic" panose="020B0502020202020204" pitchFamily="34" charset="0"/>
              </a:rPr>
              <a:t>9.3.6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B30838"/>
                </a:solidFill>
                <a:latin typeface="Century Gothic" panose="020B0502020202020204" pitchFamily="34" charset="0"/>
              </a:rPr>
              <a:t>Preprocessor for embedded SQL</a:t>
            </a:r>
            <a:r>
              <a:rPr lang="zh-CN" altLang="en-US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:</a:t>
            </a:r>
            <a:endParaRPr lang="en-US" altLang="zh-CN" sz="2000" dirty="0" smtClean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entury Gothic" panose="020B0502020202020204" pitchFamily="34" charset="0"/>
              </a:rPr>
              <a:t>	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ecpg </a:t>
            </a:r>
            <a:r>
              <a:rPr lang="zh-CN" altLang="en-US" sz="2000" dirty="0">
                <a:latin typeface="Century Gothic" panose="020B0502020202020204" pitchFamily="34" charset="0"/>
              </a:rPr>
              <a:t>(PostgreSQL 9.2.4) 4.8.0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B30838"/>
                </a:solidFill>
                <a:latin typeface="Century Gothic" panose="020B0502020202020204" pitchFamily="34" charset="0"/>
              </a:rPr>
              <a:t>Libraries</a:t>
            </a:r>
            <a:r>
              <a:rPr lang="zh-CN" altLang="en-US" sz="2000" b="1" dirty="0" smtClean="0">
                <a:solidFill>
                  <a:srgbClr val="B30838"/>
                </a:solidFill>
                <a:latin typeface="Century Gothic" panose="020B0502020202020204" pitchFamily="34" charset="0"/>
              </a:rPr>
              <a:t>:</a:t>
            </a:r>
            <a:endParaRPr lang="en-US" altLang="zh-CN" sz="2000" dirty="0" smtClean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entury Gothic" panose="020B0502020202020204" pitchFamily="34" charset="0"/>
              </a:rPr>
              <a:t>	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All </a:t>
            </a:r>
            <a:r>
              <a:rPr lang="zh-CN" altLang="en-US" sz="2000" dirty="0">
                <a:latin typeface="Century Gothic" panose="020B0502020202020204" pitchFamily="34" charset="0"/>
              </a:rPr>
              <a:t>standard 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libraries</a:t>
            </a:r>
            <a:endParaRPr lang="en-US" altLang="zh-CN" sz="2000" dirty="0" smtClean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B30838"/>
                </a:solidFill>
                <a:latin typeface="Century Gothic" panose="020B0502020202020204" pitchFamily="34" charset="0"/>
              </a:rPr>
              <a:t>Operating System:	</a:t>
            </a:r>
            <a:endParaRPr lang="en-US" altLang="zh-CN" sz="2000" b="1" dirty="0">
              <a:solidFill>
                <a:srgbClr val="B30838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entury Gothic" panose="020B0502020202020204" pitchFamily="34" charset="0"/>
              </a:rPr>
              <a:t>	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Linux</a:t>
            </a:r>
            <a:r>
              <a:rPr lang="zh-CN" altLang="en-US" sz="2000" dirty="0">
                <a:latin typeface="Century Gothic" panose="020B0502020202020204" pitchFamily="34" charset="0"/>
              </a:rPr>
              <a:t>(tested in Ubuntu 14.04 64-bit</a:t>
            </a:r>
            <a:r>
              <a:rPr lang="zh-CN" altLang="en-US" sz="2000" dirty="0" smtClean="0">
                <a:latin typeface="Century Gothic" panose="020B0502020202020204" pitchFamily="34" charset="0"/>
              </a:rPr>
              <a:t>)</a:t>
            </a:r>
            <a:endParaRPr lang="en-US" altLang="zh-CN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1243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41362"/>
          </a:xfrm>
        </p:spPr>
        <p:txBody>
          <a:bodyPr/>
          <a:lstStyle/>
          <a:p>
            <a:r>
              <a:rPr lang="en-US" altLang="zh-CN" dirty="0" smtClean="0"/>
              <a:t>Limitations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227013" y="1016000"/>
            <a:ext cx="8691562" cy="3543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Input format is restricted to </a:t>
            </a:r>
            <a:r>
              <a:rPr lang="el-GR" altLang="zh-CN" dirty="0" smtClean="0"/>
              <a:t>Φ</a:t>
            </a:r>
            <a:r>
              <a:rPr lang="en-US" altLang="zh-CN" dirty="0" smtClean="0"/>
              <a:t> operands, no support for SQL-like syntax.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MS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size is not dynamically increased.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Can only process query for one table at a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l-GR" altLang="zh-CN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086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 smtClean="0"/>
              <a:t>Demo</a:t>
            </a:r>
            <a:r>
              <a:rPr lang="fr-FR" altLang="zh-CN" dirty="0" smtClean="0"/>
              <a:t>: </a:t>
            </a:r>
            <a:r>
              <a:rPr lang="fr-FR" altLang="zh-CN" b="0" dirty="0" smtClean="0"/>
              <a:t>Lingzhi Yuan</a:t>
            </a:r>
            <a:endParaRPr lang="fr-FR" altLang="zh-CN" b="0" dirty="0"/>
          </a:p>
        </p:txBody>
      </p:sp>
      <p:sp>
        <p:nvSpPr>
          <p:cNvPr id="3" name="文本框 2"/>
          <p:cNvSpPr txBox="1"/>
          <p:nvPr/>
        </p:nvSpPr>
        <p:spPr>
          <a:xfrm>
            <a:off x="324091" y="1238491"/>
            <a:ext cx="7917084" cy="3093154"/>
          </a:xfrm>
          <a:prstGeom prst="rect">
            <a:avLst/>
          </a:prstGeom>
        </p:spPr>
        <p:txBody>
          <a:bodyPr vert="horz" anchor="ctr"/>
          <a:lstStyle>
            <a:lvl1pPr indent="0" defTabSz="457200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1">
                <a:solidFill>
                  <a:srgbClr val="B30838"/>
                </a:solidFill>
                <a:latin typeface="Century Gothic" panose="020B0502020202020204" pitchFamily="34" charset="0"/>
                <a:cs typeface="Century Gothic"/>
              </a:defRPr>
            </a:lvl1pPr>
            <a:lvl2pPr marL="742950" indent="-285750" defTabSz="457200">
              <a:spcBef>
                <a:spcPct val="20000"/>
              </a:spcBef>
              <a:buFont typeface="Arial"/>
              <a:buChar char="–"/>
              <a:defRPr sz="2200">
                <a:latin typeface="Century Gothic"/>
                <a:cs typeface="Century Gothic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2700">
                <a:latin typeface="Century Gothic"/>
                <a:cs typeface="Century Gothic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2700">
                <a:latin typeface="Century Gothic"/>
                <a:cs typeface="Century Gothic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2700">
                <a:latin typeface="Century Gothic"/>
                <a:cs typeface="Century Gothic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readOperand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():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input file, transform it into operands and store them into variables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setHashPara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():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decide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grouping attribute should use as “</a:t>
            </a:r>
            <a:r>
              <a:rPr lang="en-US" altLang="zh-CN" b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hashParameter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dynamically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writeHashFun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(): </a:t>
            </a:r>
            <a:r>
              <a:rPr lang="en-US" altLang="zh-CN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function into the generated program file, this function works for process the </a:t>
            </a:r>
            <a:r>
              <a:rPr lang="en-US" altLang="zh-CN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hashParameter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(s) and return the hash-key value, in order to pinpoint the MF structure in the map.</a:t>
            </a:r>
          </a:p>
          <a:p>
            <a:endParaRPr lang="zh-CN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7750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0444"/>
          </a:xfrm>
        </p:spPr>
        <p:txBody>
          <a:bodyPr/>
          <a:lstStyle/>
          <a:p>
            <a:r>
              <a:rPr lang="fr-FR" altLang="zh-CN" dirty="0" err="1" smtClean="0"/>
              <a:t>Demo</a:t>
            </a:r>
            <a:r>
              <a:rPr lang="fr-FR" altLang="zh-CN" dirty="0" smtClean="0"/>
              <a:t>: </a:t>
            </a:r>
            <a:r>
              <a:rPr lang="fr-FR" altLang="zh-CN" b="0" dirty="0" smtClean="0"/>
              <a:t>Zhe Xu</a:t>
            </a:r>
            <a:endParaRPr lang="fr-FR" altLang="zh-CN" b="0" dirty="0"/>
          </a:p>
        </p:txBody>
      </p:sp>
      <p:sp>
        <p:nvSpPr>
          <p:cNvPr id="3" name="矩形 2"/>
          <p:cNvSpPr/>
          <p:nvPr/>
        </p:nvSpPr>
        <p:spPr>
          <a:xfrm>
            <a:off x="467360" y="1221889"/>
            <a:ext cx="8128000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writeMFS</a:t>
            </a:r>
            <a:r>
              <a:rPr lang="en-US" altLang="zh-CN" sz="2000" b="1" dirty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</a:t>
            </a:r>
            <a:r>
              <a:rPr lang="en-US" altLang="zh-CN" sz="2000" dirty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store grouping attributes and aggregate functions into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 </a:t>
            </a:r>
            <a:r>
              <a:rPr lang="en-US" altLang="zh-CN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Struct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set a flag to mark if a row has been taken or not.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writeGroupingAttr</a:t>
            </a:r>
            <a:r>
              <a:rPr lang="en-US" altLang="zh-CN" sz="2000" b="1" dirty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fetch data row by row from database and insert the grouping attributes into 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initialize value of aggregate functions to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zero.</a:t>
            </a:r>
          </a:p>
          <a:p>
            <a:pPr marL="285750" indent="-28575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 smtClean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setPrior</a:t>
            </a:r>
            <a:r>
              <a:rPr lang="en-US" altLang="zh-CN" sz="2000" b="1" dirty="0">
                <a:solidFill>
                  <a:srgbClr val="B30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walk through Aggregate Function Vector, and store the scan order in a 2-D vector. 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writeQsortCmp</a:t>
            </a:r>
            <a:r>
              <a:rPr lang="en-US" altLang="zh-CN" sz="2000" b="1" dirty="0">
                <a:solidFill>
                  <a:srgbClr val="9F07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():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Sort 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MFStruct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before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display for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easy comparison. 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5794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36686</TotalTime>
  <Words>945</Words>
  <Application>Microsoft Office PowerPoint</Application>
  <PresentationFormat>全屏显示(4:3)</PresentationFormat>
  <Paragraphs>161</Paragraphs>
  <Slides>13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幻灯片 1</vt:lpstr>
      <vt:lpstr>About the Project</vt:lpstr>
      <vt:lpstr>Agenda</vt:lpstr>
      <vt:lpstr>Architecture</vt:lpstr>
      <vt:lpstr>Query Structure</vt:lpstr>
      <vt:lpstr>Technology Description</vt:lpstr>
      <vt:lpstr>Limitations</vt:lpstr>
      <vt:lpstr>Demo: Lingzhi Yuan</vt:lpstr>
      <vt:lpstr>Demo: Zhe Xu</vt:lpstr>
      <vt:lpstr>Demo: Gong Cheng</vt:lpstr>
      <vt:lpstr>Demo: Yanjun Wu</vt:lpstr>
      <vt:lpstr>Recap and Forward Looking </vt:lpstr>
      <vt:lpstr>幻灯片 13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Gong Cheng</cp:lastModifiedBy>
  <cp:revision>738</cp:revision>
  <cp:lastPrinted>2014-07-29T20:42:09Z</cp:lastPrinted>
  <dcterms:created xsi:type="dcterms:W3CDTF">2013-11-01T14:42:31Z</dcterms:created>
  <dcterms:modified xsi:type="dcterms:W3CDTF">2015-05-10T16:20:27Z</dcterms:modified>
</cp:coreProperties>
</file>